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Old Standard TT"/>
      <p:regular r:id="rId20"/>
      <p:bold r:id="rId21"/>
      <p:italic r:id="rId22"/>
    </p:embeddedFont>
    <p:embeddedFont>
      <p:font typeface="Roboto Mon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ldStandardTT-regular.fntdata"/><Relationship Id="rId22" Type="http://schemas.openxmlformats.org/officeDocument/2006/relationships/font" Target="fonts/OldStandardTT-italic.fntdata"/><Relationship Id="rId21" Type="http://schemas.openxmlformats.org/officeDocument/2006/relationships/font" Target="fonts/OldStandardTT-bold.fntdata"/><Relationship Id="rId24" Type="http://schemas.openxmlformats.org/officeDocument/2006/relationships/font" Target="fonts/RobotoMono-bold.fntdata"/><Relationship Id="rId23" Type="http://schemas.openxmlformats.org/officeDocument/2006/relationships/font" Target="fonts/RobotoMon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boldItalic.fntdata"/><Relationship Id="rId25"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10.jpg>
</file>

<file path=ppt/media/image11.jpg>
</file>

<file path=ppt/media/image12.png>
</file>

<file path=ppt/media/image2.jpg>
</file>

<file path=ppt/media/image3.pn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Daniel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d5361756b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d5361756b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1b869e4bd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1b869e4bd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Daniel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1148b8b9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1148b8b9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Daniel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1148b8b97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1148b8b97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sz="1050">
                <a:solidFill>
                  <a:srgbClr val="444746"/>
                </a:solidFill>
                <a:latin typeface="Roboto"/>
                <a:ea typeface="Roboto"/>
                <a:cs typeface="Roboto"/>
                <a:sym typeface="Roboto"/>
              </a:rPr>
              <a:t>So of course for this project we will be using a composite pattern in our development to help organize food logs. Composite patterns are ideal for cases where we are out to represent hierarchies of objects, such as things like individual foods and entire recipes.</a:t>
            </a:r>
            <a:endParaRPr sz="1050">
              <a:solidFill>
                <a:srgbClr val="444746"/>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050">
                <a:solidFill>
                  <a:srgbClr val="444746"/>
                </a:solidFill>
                <a:latin typeface="Roboto"/>
                <a:ea typeface="Roboto"/>
                <a:cs typeface="Roboto"/>
                <a:sym typeface="Roboto"/>
              </a:rPr>
              <a:t>The component in our design is the iNourishment interface. iNourishment acts as the foundational piece that unifies both individual Food items and Recipe groups by defining a shared set of methods. This interface specifies the basic methods that all iNourishment objects need, like getCalories(), getFat(), and getProtein(). Because both Food and Recipe implement iNourishment, they can be treated in the same way, regardless of whether they're simple items or complex recipes. This allows our code to handle both types of objects in a consistent manner, making it easy to build flexible, hierarchical structures.</a:t>
            </a:r>
            <a:endParaRPr sz="1050">
              <a:solidFill>
                <a:srgbClr val="444746"/>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050">
                <a:solidFill>
                  <a:srgbClr val="444746"/>
                </a:solidFill>
                <a:latin typeface="Roboto"/>
                <a:ea typeface="Roboto"/>
                <a:cs typeface="Roboto"/>
                <a:sym typeface="Roboto"/>
              </a:rPr>
              <a:t>In this pattern, the leaf is the Food class, and the composite is the Recipe class. The Food class represents individual items, such as a banana, with attributes for calories, fat, carbs, protein, and sodium. The Recipe class, on the other hand, acts as a composite by holding a list of iNourishment items, which could include individual Food objects or even other Recipe objects. This means we can represent complex meals, like a sandwich made of multiple ingredients, as a single Recipe that can then be nested within other recipes if needed.</a:t>
            </a:r>
            <a:endParaRPr sz="1050">
              <a:solidFill>
                <a:srgbClr val="444746"/>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sz="1050">
                <a:solidFill>
                  <a:srgbClr val="444746"/>
                </a:solidFill>
                <a:latin typeface="Roboto"/>
                <a:ea typeface="Roboto"/>
                <a:cs typeface="Roboto"/>
                <a:sym typeface="Roboto"/>
              </a:rPr>
              <a:t>By using the Composite pattern, we treat both Food and Recipe classes as iNourishment, making it easy to calculate total nutritional values at any level. For example, when logging a recipe with multiple ingredients, Recipe calculates its total calories and nutritional values by summing up each ingredient's values. This approach keeps our code organized and adaptable, so users can log both individual items and recipes seamlessly, reflecting their real-world dietary habits.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1148b8b97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1148b8b97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1b869e4bd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1b869e4bd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1148b8b97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1148b8b97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Sahand </a:t>
            </a:r>
            <a:br>
              <a:rPr lang="en"/>
            </a:br>
            <a:endParaRPr/>
          </a:p>
          <a:p>
            <a:pPr indent="0" lvl="0" marL="0" rtl="0" algn="l">
              <a:spcBef>
                <a:spcPts val="0"/>
              </a:spcBef>
              <a:spcAft>
                <a:spcPts val="0"/>
              </a:spcAft>
              <a:buNone/>
            </a:pPr>
            <a:r>
              <a:rPr lang="en"/>
              <a:t>Our First challenge was completing Design Document, we struggled by deciding which was need require and the most challenge we struggle was Sequence Diagram, MVC, </a:t>
            </a:r>
            <a:r>
              <a:rPr lang="en"/>
              <a:t>Composite</a:t>
            </a:r>
            <a:r>
              <a:rPr lang="en"/>
              <a:t>, Observer Pattern and Subsystem. Those are the challenge we had and didn’t had enough information to start until we took a look at some of the team during the class time and look on their design </a:t>
            </a:r>
            <a:r>
              <a:rPr lang="en"/>
              <a:t>documents</a:t>
            </a:r>
            <a:r>
              <a:rPr lang="en"/>
              <a:t> and gave us idea. We perfectly did create a good Subsystem structure, all of class program, pattern </a:t>
            </a:r>
            <a:r>
              <a:rPr lang="en"/>
              <a:t>usage</a:t>
            </a:r>
            <a:r>
              <a:rPr lang="en"/>
              <a:t> and MVC, Composite and Observer Pattern and successfully did good sequence diagram but we should be careful next time by cropping the sequence diagram picture and put on design </a:t>
            </a:r>
            <a:r>
              <a:rPr lang="en"/>
              <a:t>document more professionally</a:t>
            </a:r>
            <a:r>
              <a:rPr lang="en"/>
              <a:t>. Overall We successfully did it and was great.</a:t>
            </a:r>
            <a:br>
              <a:rPr lang="en"/>
            </a:br>
            <a:br>
              <a:rPr lang="en"/>
            </a:br>
            <a:r>
              <a:rPr lang="en"/>
              <a:t>REVISE -&gt; </a:t>
            </a:r>
            <a:br>
              <a:rPr lang="en"/>
            </a:br>
            <a:r>
              <a:rPr b="1" lang="en"/>
              <a:t>I’m Design Coordinator for team dakota -&gt; </a:t>
            </a:r>
            <a:br>
              <a:rPr lang="en"/>
            </a:br>
            <a:r>
              <a:rPr b="1" lang="en"/>
              <a:t>Our first challenge was completing the Design Document; we struggled to decide which section was necessary, and the most challenging area we struggled with was Sequence Diagram, MVC. </a:t>
            </a:r>
            <a:r>
              <a:rPr b="1" lang="en">
                <a:solidFill>
                  <a:schemeClr val="dk1"/>
                </a:solidFill>
              </a:rPr>
              <a:t>We had a decent understanding of what we needed to implement, but when we worked with the other groups in our class, they gave us a better understanding of the requirements of the Design Document and it’s sequence diagrams. On top of that, it also showed us how other people implemented their Model View Controller architecture. We hoped the sequence diagram would be easy. However, it wasn't as easy, so we decided to assign two members on a sequence diagram. </a:t>
            </a:r>
            <a:r>
              <a:rPr b="1" lang="en"/>
              <a:t>We created an excellent Subsystem structure, all of the class program, pattern usage, Composite, and Observer Patterns. Overall, We were able to overcome Design Document challenge, and it was great.</a:t>
            </a:r>
            <a:br>
              <a:rPr b="1" lang="en"/>
            </a:br>
            <a:br>
              <a:rPr b="1" lang="en"/>
            </a:br>
            <a:r>
              <a:rPr b="1" lang="en"/>
              <a:t>Our 2nd biggest challenge was Skeleton. We had some problems with our code at first and we had to make sure all of the value was </a:t>
            </a:r>
            <a:r>
              <a:rPr b="1" lang="en"/>
              <a:t>consistent and sense to match the design document. We had team meeting and reassure the code was perfectly make sense and we successfully was able to build skeleton without any problem</a:t>
            </a:r>
            <a:br>
              <a:rPr lang="en"/>
            </a:br>
            <a:br>
              <a:rPr lang="en"/>
            </a:br>
            <a:br>
              <a:rPr lang="en"/>
            </a:br>
            <a:br>
              <a:rPr lang="en"/>
            </a:br>
            <a:br>
              <a:rPr lang="en"/>
            </a:br>
            <a:r>
              <a:rPr lang="en"/>
              <a:t>We had a decent understanding of what we needed to implement, but when we worked with the other groups in our class, they gave us a better understanding of the requirements of the Design Document and it’s sequence diagrams. On top of that, it also showed us how other people implemented their Model View Controller architecture. We hoped the sequence diagram would be easy. However, it wasn't as easy, so we decided to assign two members on a sequence diagram. </a:t>
            </a:r>
            <a:br>
              <a:rPr lang="en"/>
            </a:br>
            <a:br>
              <a:rPr lang="en"/>
            </a:br>
            <a:br>
              <a:rPr lang="en"/>
            </a:br>
            <a:r>
              <a:rPr lang="en"/>
              <a:t>GOOD STUFF FOR VERSION 2 -&gt; </a:t>
            </a:r>
            <a:br>
              <a:rPr lang="en"/>
            </a:br>
            <a:br>
              <a:rPr lang="en"/>
            </a:br>
            <a:r>
              <a:rPr lang="en"/>
              <a:t>The demo came out in good result and was surprising in positive view and had some of the bug problems.</a:t>
            </a:r>
            <a:br>
              <a:rPr lang="en"/>
            </a:br>
            <a:r>
              <a:rPr lang="en"/>
              <a:t>We decided to comment some of the methods to ensure the steps and planning structure was very clear.</a:t>
            </a:r>
            <a:endParaRPr/>
          </a:p>
          <a:p>
            <a:pPr indent="0" lvl="0" marL="0" rtl="0" algn="l">
              <a:spcBef>
                <a:spcPts val="0"/>
              </a:spcBef>
              <a:spcAft>
                <a:spcPts val="0"/>
              </a:spcAft>
              <a:buNone/>
            </a:pPr>
            <a:r>
              <a:rPr lang="en"/>
              <a:t>Our Structure Stylistic convention came out really positive where we put the effort by making sure our code is readable and understandable.</a:t>
            </a:r>
            <a:endParaRPr/>
          </a:p>
          <a:p>
            <a:pPr indent="0" lvl="0" marL="0" rtl="0" algn="l">
              <a:spcBef>
                <a:spcPts val="0"/>
              </a:spcBef>
              <a:spcAft>
                <a:spcPts val="0"/>
              </a:spcAft>
              <a:buNone/>
            </a:pPr>
            <a:r>
              <a:rPr lang="en"/>
              <a:t>Lastly, we decided and solve the class problem where we had one UserData who was doing the whole work by doing Nourishment,Exercise, and Log managers, Until we realize it would cause so much problematic so we decided to create three separate class as Nourishment, Exercise and Log Managers.</a:t>
            </a:r>
            <a:endParaRPr/>
          </a:p>
          <a:p>
            <a:pPr indent="0" lvl="0" marL="0" rtl="0" algn="l">
              <a:spcBef>
                <a:spcPts val="0"/>
              </a:spcBef>
              <a:spcAft>
                <a:spcPts val="0"/>
              </a:spcAft>
              <a:buNone/>
            </a:pPr>
            <a:r>
              <a:t/>
            </a:r>
            <a:endParaRPr/>
          </a:p>
          <a:p>
            <a:pPr indent="0" lvl="0" marL="0" rtl="0" algn="l">
              <a:spcBef>
                <a:spcPts val="0"/>
              </a:spcBef>
              <a:spcAft>
                <a:spcPts val="0"/>
              </a:spcAft>
              <a:buNone/>
            </a:pPr>
            <a:br>
              <a:rPr lang="en"/>
            </a:br>
            <a:br>
              <a:rPr lang="en"/>
            </a:br>
            <a:br>
              <a:rPr lang="en"/>
            </a:br>
            <a:br>
              <a:rPr lang="en"/>
            </a:br>
            <a:br>
              <a:rPr lang="en"/>
            </a:br>
            <a:br>
              <a:rPr lang="en"/>
            </a:br>
            <a:br>
              <a:rPr lang="en"/>
            </a:br>
            <a:br>
              <a:rPr lang="en"/>
            </a:br>
            <a:br>
              <a:rPr lang="en"/>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1b869e4bd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1b869e4bd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Leeon</a:t>
            </a:r>
            <a:br>
              <a:rPr lang="en"/>
            </a:br>
            <a:r>
              <a:rPr lang="en"/>
              <a:t>We faced many challenges throughout this project. Our code initially had overlapping responsibilities, which caused confusion when debugging. To address this, we revised our code structure by reorganizing and splitting the userdata class, which which initially contained everything, into three separate manager classes. We used Git for version control, but conflicts frequently emerged during push and pull requests. Resolving these conflicts required careful coordination and attention to detail. Designing the GUI was another difficult task. We went through numerous trial-and-error iterations to make the interface less cluttered and properly connected to the controllers. Understanding how to make it function as intended was time-consuming and required significant effort. Refactoring our code based on feedback proved to be even more challenging. It often introduced new bugs, </a:t>
            </a:r>
            <a:r>
              <a:rPr lang="en"/>
              <a:t>regardless</a:t>
            </a:r>
            <a:r>
              <a:rPr lang="en"/>
              <a:t> of frequent testing. For instance, we had to repeatedly test the controllers against the GUI in the second version after initially focusing on the CLI in the first version. The bar graph implementation was another significant hurdle. We spent a lot of time figuring out how to properly represent data, such as percentages and total nutrient amounts in grams or milligrams. Finally, we had to rush to implement the exercise feature, which was the last part of the project.This process involved combining multiple functions and handling complex calculations, including mathematical operations, which added to the difficulty. These issues significantly impacted our tasks and required persistent effort to address.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b95d24b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1b95d24b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jpg"/><Relationship Id="rId5"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46500" y="723225"/>
            <a:ext cx="8520600" cy="848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sz="4300">
                <a:latin typeface="Roboto Mono"/>
                <a:ea typeface="Roboto Mono"/>
                <a:cs typeface="Roboto Mono"/>
                <a:sym typeface="Roboto Mono"/>
              </a:rPr>
              <a:t>HealthApplication™</a:t>
            </a:r>
            <a:endParaRPr sz="5900">
              <a:latin typeface="Roboto Mono"/>
              <a:ea typeface="Roboto Mono"/>
              <a:cs typeface="Roboto Mono"/>
              <a:sym typeface="Roboto Mono"/>
            </a:endParaRPr>
          </a:p>
        </p:txBody>
      </p:sp>
      <p:sp>
        <p:nvSpPr>
          <p:cNvPr id="60" name="Google Shape;60;p13"/>
          <p:cNvSpPr txBox="1"/>
          <p:nvPr>
            <p:ph idx="1" type="subTitle"/>
          </p:nvPr>
        </p:nvSpPr>
        <p:spPr>
          <a:xfrm>
            <a:off x="233775" y="1612100"/>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Roboto Mono"/>
                <a:ea typeface="Roboto Mono"/>
                <a:cs typeface="Roboto Mono"/>
                <a:sym typeface="Roboto Mono"/>
              </a:rPr>
              <a:t>V2.0 Team Presentation</a:t>
            </a:r>
            <a:endParaRPr>
              <a:latin typeface="Roboto Mono"/>
              <a:ea typeface="Roboto Mono"/>
              <a:cs typeface="Roboto Mono"/>
              <a:sym typeface="Roboto Mono"/>
            </a:endParaRPr>
          </a:p>
        </p:txBody>
      </p:sp>
      <p:pic>
        <p:nvPicPr>
          <p:cNvPr id="61" name="Google Shape;61;p13"/>
          <p:cNvPicPr preferRelativeResize="0"/>
          <p:nvPr/>
        </p:nvPicPr>
        <p:blipFill>
          <a:blip r:embed="rId3">
            <a:alphaModFix/>
          </a:blip>
          <a:stretch>
            <a:fillRect/>
          </a:stretch>
        </p:blipFill>
        <p:spPr>
          <a:xfrm>
            <a:off x="3781888" y="3507275"/>
            <a:ext cx="1424374" cy="1424374"/>
          </a:xfrm>
          <a:prstGeom prst="rect">
            <a:avLst/>
          </a:prstGeom>
          <a:noFill/>
          <a:ln>
            <a:noFill/>
          </a:ln>
        </p:spPr>
      </p:pic>
      <p:pic>
        <p:nvPicPr>
          <p:cNvPr id="62" name="Google Shape;62;p13"/>
          <p:cNvPicPr preferRelativeResize="0"/>
          <p:nvPr/>
        </p:nvPicPr>
        <p:blipFill>
          <a:blip r:embed="rId4">
            <a:alphaModFix/>
          </a:blip>
          <a:stretch>
            <a:fillRect/>
          </a:stretch>
        </p:blipFill>
        <p:spPr>
          <a:xfrm>
            <a:off x="346500" y="3507275"/>
            <a:ext cx="1424374" cy="1424374"/>
          </a:xfrm>
          <a:prstGeom prst="rect">
            <a:avLst/>
          </a:prstGeom>
          <a:noFill/>
          <a:ln>
            <a:noFill/>
          </a:ln>
        </p:spPr>
      </p:pic>
      <p:pic>
        <p:nvPicPr>
          <p:cNvPr id="63" name="Google Shape;63;p13"/>
          <p:cNvPicPr preferRelativeResize="0"/>
          <p:nvPr/>
        </p:nvPicPr>
        <p:blipFill>
          <a:blip r:embed="rId5">
            <a:alphaModFix/>
          </a:blip>
          <a:stretch>
            <a:fillRect/>
          </a:stretch>
        </p:blipFill>
        <p:spPr>
          <a:xfrm>
            <a:off x="7407925" y="3507285"/>
            <a:ext cx="1424374" cy="1424353"/>
          </a:xfrm>
          <a:prstGeom prst="rect">
            <a:avLst/>
          </a:prstGeom>
          <a:noFill/>
          <a:ln>
            <a:noFill/>
          </a:ln>
        </p:spPr>
      </p:pic>
      <p:sp>
        <p:nvSpPr>
          <p:cNvPr id="64" name="Google Shape;64;p13"/>
          <p:cNvSpPr txBox="1"/>
          <p:nvPr>
            <p:ph idx="1" type="subTitle"/>
          </p:nvPr>
        </p:nvSpPr>
        <p:spPr>
          <a:xfrm>
            <a:off x="311700" y="2372050"/>
            <a:ext cx="8520600" cy="792600"/>
          </a:xfrm>
          <a:prstGeom prst="rect">
            <a:avLst/>
          </a:prstGeom>
        </p:spPr>
        <p:txBody>
          <a:bodyPr anchorCtr="0" anchor="t" bIns="91425" lIns="91425" spcFirstLastPara="1" rIns="91425" wrap="square" tIns="91425">
            <a:normAutofit fontScale="47500" lnSpcReduction="20000"/>
          </a:bodyPr>
          <a:lstStyle/>
          <a:p>
            <a:pPr indent="0" lvl="0" marL="0" rtl="0" algn="l">
              <a:spcBef>
                <a:spcPts val="1000"/>
              </a:spcBef>
              <a:spcAft>
                <a:spcPts val="0"/>
              </a:spcAft>
              <a:buNone/>
            </a:pPr>
            <a:r>
              <a:rPr lang="en" sz="3194">
                <a:solidFill>
                  <a:schemeClr val="dk1"/>
                </a:solidFill>
                <a:latin typeface="Roboto Mono"/>
                <a:ea typeface="Roboto Mono"/>
                <a:cs typeface="Roboto Mono"/>
                <a:sym typeface="Roboto Mono"/>
              </a:rPr>
              <a:t>Team 1A Dakota</a:t>
            </a:r>
            <a:endParaRPr sz="3194">
              <a:solidFill>
                <a:schemeClr val="dk1"/>
              </a:solidFill>
              <a:latin typeface="Roboto Mono"/>
              <a:ea typeface="Roboto Mono"/>
              <a:cs typeface="Roboto Mono"/>
              <a:sym typeface="Roboto Mono"/>
            </a:endParaRPr>
          </a:p>
          <a:p>
            <a:pPr indent="0" lvl="0" marL="0" rtl="0" algn="l">
              <a:spcBef>
                <a:spcPts val="1000"/>
              </a:spcBef>
              <a:spcAft>
                <a:spcPts val="0"/>
              </a:spcAft>
              <a:buClr>
                <a:schemeClr val="dk1"/>
              </a:buClr>
              <a:buSzPct val="50133"/>
              <a:buFont typeface="Arial"/>
              <a:buNone/>
            </a:pPr>
            <a:r>
              <a:rPr lang="en" sz="2194">
                <a:latin typeface="Roboto Mono"/>
                <a:ea typeface="Roboto Mono"/>
                <a:cs typeface="Roboto Mono"/>
                <a:sym typeface="Roboto Mono"/>
              </a:rPr>
              <a:t>Daniel McKee, Kyle Weishaar, Leeon Noun, Luke Picciano, Sahand Nowshiravani</a:t>
            </a:r>
            <a:endParaRPr sz="2194">
              <a:latin typeface="Roboto Mono"/>
              <a:ea typeface="Roboto Mono"/>
              <a:cs typeface="Roboto Mono"/>
              <a:sym typeface="Roboto Mono"/>
            </a:endParaRPr>
          </a:p>
          <a:p>
            <a:pPr indent="0" lvl="0" marL="0" rtl="0" algn="l">
              <a:spcBef>
                <a:spcPts val="0"/>
              </a:spcBef>
              <a:spcAft>
                <a:spcPts val="0"/>
              </a:spcAft>
              <a:buNone/>
            </a:pPr>
            <a:r>
              <a:t/>
            </a:r>
            <a:endParaRPr sz="2300">
              <a:solidFill>
                <a:schemeClr val="dk1"/>
              </a:solidFill>
              <a:latin typeface="Roboto Mono"/>
              <a:ea typeface="Roboto Mono"/>
              <a:cs typeface="Roboto Mono"/>
              <a:sym typeface="Roboto Mon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blip>
          <a:stretch>
            <a:fillRect/>
          </a:stretch>
        </p:blipFill>
        <p:spPr>
          <a:xfrm>
            <a:off x="671275" y="0"/>
            <a:ext cx="7705846" cy="5143502"/>
          </a:xfrm>
          <a:prstGeom prst="rect">
            <a:avLst/>
          </a:prstGeom>
          <a:noFill/>
          <a:ln>
            <a:noFill/>
          </a:ln>
        </p:spPr>
      </p:pic>
      <p:sp>
        <p:nvSpPr>
          <p:cNvPr id="127" name="Google Shape;127;p22"/>
          <p:cNvSpPr txBox="1"/>
          <p:nvPr>
            <p:ph type="title"/>
          </p:nvPr>
        </p:nvSpPr>
        <p:spPr>
          <a:xfrm>
            <a:off x="3306050" y="2908900"/>
            <a:ext cx="24363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lt1"/>
                </a:solidFill>
                <a:highlight>
                  <a:schemeClr val="dk1"/>
                </a:highlight>
                <a:latin typeface="Roboto Mono"/>
                <a:ea typeface="Roboto Mono"/>
                <a:cs typeface="Roboto Mono"/>
                <a:sym typeface="Roboto Mono"/>
              </a:rPr>
              <a:t>Demo!</a:t>
            </a:r>
            <a:endParaRPr>
              <a:solidFill>
                <a:schemeClr val="lt1"/>
              </a:solidFill>
              <a:highlight>
                <a:schemeClr val="dk1"/>
              </a:highlight>
              <a:latin typeface="Roboto Mono"/>
              <a:ea typeface="Roboto Mono"/>
              <a:cs typeface="Roboto Mono"/>
              <a:sym typeface="Roboto Mon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70" name="Google Shape;70;p14"/>
          <p:cNvSpPr txBox="1"/>
          <p:nvPr>
            <p:ph idx="1" type="body"/>
          </p:nvPr>
        </p:nvSpPr>
        <p:spPr>
          <a:xfrm>
            <a:off x="311700" y="1152475"/>
            <a:ext cx="8520600" cy="372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a:t>
            </a:r>
            <a:r>
              <a:rPr lang="en"/>
              <a:t>System Design</a:t>
            </a:r>
            <a:endParaRPr/>
          </a:p>
          <a:p>
            <a:pPr indent="-342900" lvl="0" marL="914400" rtl="0" algn="l">
              <a:spcBef>
                <a:spcPts val="1200"/>
              </a:spcBef>
              <a:spcAft>
                <a:spcPts val="0"/>
              </a:spcAft>
              <a:buSzPts val="1800"/>
              <a:buChar char="●"/>
            </a:pPr>
            <a:r>
              <a:rPr lang="en"/>
              <a:t>Model</a:t>
            </a:r>
            <a:endParaRPr/>
          </a:p>
          <a:p>
            <a:pPr indent="-342900" lvl="0" marL="914400" rtl="0" algn="l">
              <a:spcBef>
                <a:spcPts val="0"/>
              </a:spcBef>
              <a:spcAft>
                <a:spcPts val="0"/>
              </a:spcAft>
              <a:buSzPts val="1800"/>
              <a:buChar char="●"/>
            </a:pPr>
            <a:r>
              <a:rPr lang="en"/>
              <a:t>Controller</a:t>
            </a:r>
            <a:endParaRPr/>
          </a:p>
          <a:p>
            <a:pPr indent="-342900" lvl="0" marL="914400" rtl="0" algn="l">
              <a:spcBef>
                <a:spcPts val="0"/>
              </a:spcBef>
              <a:spcAft>
                <a:spcPts val="0"/>
              </a:spcAft>
              <a:buSzPts val="1800"/>
              <a:buChar char="●"/>
            </a:pPr>
            <a:r>
              <a:rPr lang="en"/>
              <a:t>View</a:t>
            </a:r>
            <a:endParaRPr/>
          </a:p>
          <a:p>
            <a:pPr indent="0" lvl="0" marL="0" rtl="0" algn="l">
              <a:spcBef>
                <a:spcPts val="1200"/>
              </a:spcBef>
              <a:spcAft>
                <a:spcPts val="0"/>
              </a:spcAft>
              <a:buNone/>
            </a:pPr>
            <a:r>
              <a:rPr lang="en"/>
              <a:t>- </a:t>
            </a:r>
            <a:r>
              <a:rPr lang="en"/>
              <a:t>The Good</a:t>
            </a:r>
            <a:endParaRPr/>
          </a:p>
          <a:p>
            <a:pPr indent="0" lvl="0" marL="0" rtl="0" algn="l">
              <a:spcBef>
                <a:spcPts val="1200"/>
              </a:spcBef>
              <a:spcAft>
                <a:spcPts val="0"/>
              </a:spcAft>
              <a:buNone/>
            </a:pPr>
            <a:r>
              <a:rPr lang="en"/>
              <a:t>- The Bad</a:t>
            </a:r>
            <a:endParaRPr/>
          </a:p>
          <a:p>
            <a:pPr indent="0" lvl="0" marL="0" rtl="0" algn="l">
              <a:spcBef>
                <a:spcPts val="1200"/>
              </a:spcBef>
              <a:spcAft>
                <a:spcPts val="0"/>
              </a:spcAft>
              <a:buNone/>
            </a:pPr>
            <a:r>
              <a:rPr lang="en"/>
              <a:t>- Demo</a:t>
            </a:r>
            <a:endParaRPr/>
          </a:p>
          <a:p>
            <a:pPr indent="0" lvl="0" marL="0" rtl="0" algn="l">
              <a:spcBef>
                <a:spcPts val="1200"/>
              </a:spcBef>
              <a:spcAft>
                <a:spcPts val="1200"/>
              </a:spcAft>
              <a:buNone/>
            </a:pPr>
            <a:r>
              <a:rPr lang="en"/>
              <a:t>- Questions</a:t>
            </a:r>
            <a:endParaRPr/>
          </a:p>
        </p:txBody>
      </p:sp>
      <p:pic>
        <p:nvPicPr>
          <p:cNvPr descr="a stick figure with an angry face is pointing at a piece of paper with red lines on it (Provided by Tenor)" id="71" name="Google Shape;71;p14"/>
          <p:cNvPicPr preferRelativeResize="0"/>
          <p:nvPr/>
        </p:nvPicPr>
        <p:blipFill>
          <a:blip r:embed="rId3">
            <a:alphaModFix/>
          </a:blip>
          <a:stretch>
            <a:fillRect/>
          </a:stretch>
        </p:blipFill>
        <p:spPr>
          <a:xfrm>
            <a:off x="3434000" y="1090600"/>
            <a:ext cx="4743450" cy="2962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5"/>
          <p:cNvPicPr preferRelativeResize="0"/>
          <p:nvPr/>
        </p:nvPicPr>
        <p:blipFill>
          <a:blip r:embed="rId3">
            <a:alphaModFix/>
          </a:blip>
          <a:stretch>
            <a:fillRect/>
          </a:stretch>
        </p:blipFill>
        <p:spPr>
          <a:xfrm>
            <a:off x="363625" y="128525"/>
            <a:ext cx="5011725" cy="4886425"/>
          </a:xfrm>
          <a:prstGeom prst="rect">
            <a:avLst/>
          </a:prstGeom>
          <a:noFill/>
          <a:ln>
            <a:noFill/>
          </a:ln>
        </p:spPr>
      </p:pic>
      <p:sp>
        <p:nvSpPr>
          <p:cNvPr id="77" name="Google Shape;77;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en">
                <a:latin typeface="Roboto Mono"/>
                <a:ea typeface="Roboto Mono"/>
                <a:cs typeface="Roboto Mono"/>
                <a:sym typeface="Roboto Mono"/>
              </a:rPr>
              <a:t>System Design - Model</a:t>
            </a:r>
            <a:endParaRPr>
              <a:latin typeface="Roboto Mono"/>
              <a:ea typeface="Roboto Mono"/>
              <a:cs typeface="Roboto Mono"/>
              <a:sym typeface="Roboto Mono"/>
            </a:endParaRPr>
          </a:p>
        </p:txBody>
      </p:sp>
      <p:sp>
        <p:nvSpPr>
          <p:cNvPr id="78" name="Google Shape;78;p15"/>
          <p:cNvSpPr txBox="1"/>
          <p:nvPr/>
        </p:nvSpPr>
        <p:spPr>
          <a:xfrm>
            <a:off x="5817600" y="1233175"/>
            <a:ext cx="3140400" cy="3722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Stores and manages all data</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Handles food, exercise, and log information</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Calculates daily nutrition stats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Keeps data consistent for the whole app</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369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Mono"/>
                <a:ea typeface="Roboto Mono"/>
                <a:cs typeface="Roboto Mono"/>
                <a:sym typeface="Roboto Mono"/>
              </a:rPr>
              <a:t>System Design - Controller</a:t>
            </a:r>
            <a:endParaRPr>
              <a:latin typeface="Roboto Mono"/>
              <a:ea typeface="Roboto Mono"/>
              <a:cs typeface="Roboto Mono"/>
              <a:sym typeface="Roboto Mono"/>
            </a:endParaRPr>
          </a:p>
        </p:txBody>
      </p:sp>
      <p:pic>
        <p:nvPicPr>
          <p:cNvPr id="84" name="Google Shape;84;p16"/>
          <p:cNvPicPr preferRelativeResize="0"/>
          <p:nvPr/>
        </p:nvPicPr>
        <p:blipFill>
          <a:blip r:embed="rId3">
            <a:alphaModFix/>
          </a:blip>
          <a:stretch>
            <a:fillRect/>
          </a:stretch>
        </p:blipFill>
        <p:spPr>
          <a:xfrm>
            <a:off x="42325" y="1314825"/>
            <a:ext cx="9003650" cy="3132250"/>
          </a:xfrm>
          <a:prstGeom prst="rect">
            <a:avLst/>
          </a:prstGeom>
          <a:noFill/>
          <a:ln>
            <a:noFill/>
          </a:ln>
        </p:spPr>
      </p:pic>
      <p:sp>
        <p:nvSpPr>
          <p:cNvPr id="85" name="Google Shape;85;p16"/>
          <p:cNvSpPr txBox="1"/>
          <p:nvPr/>
        </p:nvSpPr>
        <p:spPr>
          <a:xfrm>
            <a:off x="540000" y="4447075"/>
            <a:ext cx="8064000" cy="461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800">
                <a:solidFill>
                  <a:schemeClr val="dk1"/>
                </a:solidFill>
                <a:latin typeface="Roboto Mono"/>
                <a:ea typeface="Roboto Mono"/>
                <a:cs typeface="Roboto Mono"/>
                <a:sym typeface="Roboto Mono"/>
              </a:rPr>
              <a:t>High Granularity, High Separations of Concerns</a:t>
            </a:r>
            <a:endParaRPr sz="1800">
              <a:solidFill>
                <a:schemeClr val="dk1"/>
              </a:solidFill>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382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Mono"/>
                <a:ea typeface="Roboto Mono"/>
                <a:cs typeface="Roboto Mono"/>
                <a:sym typeface="Roboto Mono"/>
              </a:rPr>
              <a:t>System Design - View</a:t>
            </a:r>
            <a:endParaRPr>
              <a:latin typeface="Roboto Mono"/>
              <a:ea typeface="Roboto Mono"/>
              <a:cs typeface="Roboto Mono"/>
              <a:sym typeface="Roboto Mono"/>
            </a:endParaRPr>
          </a:p>
        </p:txBody>
      </p:sp>
      <p:pic>
        <p:nvPicPr>
          <p:cNvPr id="91" name="Google Shape;91;p17"/>
          <p:cNvPicPr preferRelativeResize="0"/>
          <p:nvPr/>
        </p:nvPicPr>
        <p:blipFill rotWithShape="1">
          <a:blip r:embed="rId3">
            <a:alphaModFix/>
          </a:blip>
          <a:srcRect b="-7459" l="0" r="0" t="7460"/>
          <a:stretch/>
        </p:blipFill>
        <p:spPr>
          <a:xfrm>
            <a:off x="152400" y="1300927"/>
            <a:ext cx="7083950" cy="3949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8"/>
          <p:cNvPicPr preferRelativeResize="0"/>
          <p:nvPr/>
        </p:nvPicPr>
        <p:blipFill>
          <a:blip r:embed="rId3">
            <a:alphaModFix/>
          </a:blip>
          <a:stretch>
            <a:fillRect/>
          </a:stretch>
        </p:blipFill>
        <p:spPr>
          <a:xfrm>
            <a:off x="197000" y="941775"/>
            <a:ext cx="8749999" cy="2928050"/>
          </a:xfrm>
          <a:prstGeom prst="rect">
            <a:avLst/>
          </a:prstGeom>
          <a:noFill/>
          <a:ln>
            <a:noFill/>
          </a:ln>
        </p:spPr>
      </p:pic>
      <p:sp>
        <p:nvSpPr>
          <p:cNvPr id="97" name="Google Shape;97;p18"/>
          <p:cNvSpPr txBox="1"/>
          <p:nvPr>
            <p:ph type="title"/>
          </p:nvPr>
        </p:nvSpPr>
        <p:spPr>
          <a:xfrm>
            <a:off x="311700" y="3690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Mono"/>
                <a:ea typeface="Roboto Mono"/>
                <a:cs typeface="Roboto Mono"/>
                <a:sym typeface="Roboto Mono"/>
              </a:rPr>
              <a:t>Create a Food</a:t>
            </a:r>
            <a:endParaRPr>
              <a:latin typeface="Roboto Mono"/>
              <a:ea typeface="Roboto Mono"/>
              <a:cs typeface="Roboto Mono"/>
              <a:sym typeface="Roboto Mono"/>
            </a:endParaRPr>
          </a:p>
        </p:txBody>
      </p:sp>
      <p:sp>
        <p:nvSpPr>
          <p:cNvPr id="98" name="Google Shape;98;p18"/>
          <p:cNvSpPr txBox="1"/>
          <p:nvPr>
            <p:ph type="title"/>
          </p:nvPr>
        </p:nvSpPr>
        <p:spPr>
          <a:xfrm>
            <a:off x="1027850" y="4007025"/>
            <a:ext cx="26772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lang="en" sz="1720">
                <a:latin typeface="Roboto Mono"/>
                <a:ea typeface="Roboto Mono"/>
                <a:cs typeface="Roboto Mono"/>
                <a:sym typeface="Roboto Mono"/>
              </a:rPr>
              <a:t>Controller</a:t>
            </a:r>
            <a:endParaRPr sz="1720">
              <a:latin typeface="Roboto Mono"/>
              <a:ea typeface="Roboto Mono"/>
              <a:cs typeface="Roboto Mono"/>
              <a:sym typeface="Roboto Mono"/>
            </a:endParaRPr>
          </a:p>
        </p:txBody>
      </p:sp>
      <p:sp>
        <p:nvSpPr>
          <p:cNvPr id="99" name="Google Shape;99;p18"/>
          <p:cNvSpPr txBox="1"/>
          <p:nvPr>
            <p:ph type="title"/>
          </p:nvPr>
        </p:nvSpPr>
        <p:spPr>
          <a:xfrm>
            <a:off x="3964075" y="4007025"/>
            <a:ext cx="26772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lang="en" sz="1720">
                <a:latin typeface="Roboto Mono"/>
                <a:ea typeface="Roboto Mono"/>
                <a:cs typeface="Roboto Mono"/>
                <a:sym typeface="Roboto Mono"/>
              </a:rPr>
              <a:t>Model</a:t>
            </a:r>
            <a:endParaRPr sz="1720">
              <a:latin typeface="Roboto Mono"/>
              <a:ea typeface="Roboto Mono"/>
              <a:cs typeface="Roboto Mono"/>
              <a:sym typeface="Roboto Mono"/>
            </a:endParaRPr>
          </a:p>
        </p:txBody>
      </p:sp>
      <p:sp>
        <p:nvSpPr>
          <p:cNvPr id="100" name="Google Shape;100;p18"/>
          <p:cNvSpPr txBox="1"/>
          <p:nvPr>
            <p:ph type="title"/>
          </p:nvPr>
        </p:nvSpPr>
        <p:spPr>
          <a:xfrm>
            <a:off x="6215825" y="4007025"/>
            <a:ext cx="26772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lang="en" sz="1720">
                <a:latin typeface="Roboto Mono"/>
                <a:ea typeface="Roboto Mono"/>
                <a:cs typeface="Roboto Mono"/>
                <a:sym typeface="Roboto Mono"/>
              </a:rPr>
              <a:t>View</a:t>
            </a:r>
            <a:endParaRPr sz="1720">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Mono"/>
                <a:ea typeface="Roboto Mono"/>
                <a:cs typeface="Roboto Mono"/>
                <a:sym typeface="Roboto Mono"/>
              </a:rPr>
              <a:t>The </a:t>
            </a:r>
            <a:r>
              <a:rPr b="1" lang="en">
                <a:latin typeface="Roboto Mono"/>
                <a:ea typeface="Roboto Mono"/>
                <a:cs typeface="Roboto Mono"/>
                <a:sym typeface="Roboto Mono"/>
              </a:rPr>
              <a:t>GOOD</a:t>
            </a:r>
            <a:endParaRPr b="1">
              <a:latin typeface="Roboto Mono"/>
              <a:ea typeface="Roboto Mono"/>
              <a:cs typeface="Roboto Mono"/>
              <a:sym typeface="Roboto Mono"/>
            </a:endParaRPr>
          </a:p>
        </p:txBody>
      </p:sp>
      <p:sp>
        <p:nvSpPr>
          <p:cNvPr id="106" name="Google Shape;106;p1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en"/>
              <a:t>Demo as expected to present</a:t>
            </a:r>
            <a:endParaRPr/>
          </a:p>
          <a:p>
            <a:pPr indent="-342900" lvl="0" marL="457200" rtl="0" algn="l">
              <a:lnSpc>
                <a:spcPct val="200000"/>
              </a:lnSpc>
              <a:spcBef>
                <a:spcPts val="0"/>
              </a:spcBef>
              <a:spcAft>
                <a:spcPts val="0"/>
              </a:spcAft>
              <a:buSzPts val="1800"/>
              <a:buChar char="●"/>
            </a:pPr>
            <a:r>
              <a:rPr lang="en"/>
              <a:t>Comment on some of the methods</a:t>
            </a:r>
            <a:endParaRPr/>
          </a:p>
          <a:p>
            <a:pPr indent="-342900" lvl="0" marL="457200" rtl="0" algn="l">
              <a:lnSpc>
                <a:spcPct val="200000"/>
              </a:lnSpc>
              <a:spcBef>
                <a:spcPts val="0"/>
              </a:spcBef>
              <a:spcAft>
                <a:spcPts val="0"/>
              </a:spcAft>
              <a:buSzPts val="1800"/>
              <a:buChar char="●"/>
            </a:pPr>
            <a:r>
              <a:rPr lang="en"/>
              <a:t>Few minors bugs problem</a:t>
            </a:r>
            <a:endParaRPr/>
          </a:p>
          <a:p>
            <a:pPr indent="-342900" lvl="0" marL="457200" rtl="0" algn="l">
              <a:lnSpc>
                <a:spcPct val="200000"/>
              </a:lnSpc>
              <a:spcBef>
                <a:spcPts val="0"/>
              </a:spcBef>
              <a:spcAft>
                <a:spcPts val="0"/>
              </a:spcAft>
              <a:buSzPts val="1800"/>
              <a:buChar char="●"/>
            </a:pPr>
            <a:r>
              <a:rPr lang="en"/>
              <a:t>standardized stylistic convention</a:t>
            </a:r>
            <a:endParaRPr/>
          </a:p>
          <a:p>
            <a:pPr indent="-342900" lvl="0" marL="457200" rtl="0" algn="l">
              <a:lnSpc>
                <a:spcPct val="200000"/>
              </a:lnSpc>
              <a:spcBef>
                <a:spcPts val="0"/>
              </a:spcBef>
              <a:spcAft>
                <a:spcPts val="0"/>
              </a:spcAft>
              <a:buSzPts val="1800"/>
              <a:buChar char="●"/>
            </a:pPr>
            <a:r>
              <a:rPr lang="en"/>
              <a:t>Solving Class Problem</a:t>
            </a:r>
            <a:endParaRPr/>
          </a:p>
          <a:p>
            <a:pPr indent="-342900" lvl="0" marL="457200" rtl="0" algn="l">
              <a:lnSpc>
                <a:spcPct val="200000"/>
              </a:lnSpc>
              <a:spcBef>
                <a:spcPts val="0"/>
              </a:spcBef>
              <a:spcAft>
                <a:spcPts val="0"/>
              </a:spcAft>
              <a:buSzPts val="1800"/>
              <a:buChar char="●"/>
            </a:pPr>
            <a:r>
              <a:rPr lang="en"/>
              <a:t>Better team communication</a:t>
            </a:r>
            <a:endParaRPr/>
          </a:p>
        </p:txBody>
      </p:sp>
      <p:pic>
        <p:nvPicPr>
          <p:cNvPr descr="a cartoon sheep with big eyes is holding a sign that says nice . (Provided by Tenor)" id="107" name="Google Shape;107;p19"/>
          <p:cNvPicPr preferRelativeResize="0"/>
          <p:nvPr/>
        </p:nvPicPr>
        <p:blipFill>
          <a:blip r:embed="rId3">
            <a:alphaModFix/>
          </a:blip>
          <a:stretch>
            <a:fillRect/>
          </a:stretch>
        </p:blipFill>
        <p:spPr>
          <a:xfrm>
            <a:off x="4717150" y="1121700"/>
            <a:ext cx="3810000" cy="2990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Mono"/>
                <a:ea typeface="Roboto Mono"/>
                <a:cs typeface="Roboto Mono"/>
                <a:sym typeface="Roboto Mono"/>
              </a:rPr>
              <a:t>The </a:t>
            </a:r>
            <a:r>
              <a:rPr b="1" lang="en">
                <a:latin typeface="Roboto Mono"/>
                <a:ea typeface="Roboto Mono"/>
                <a:cs typeface="Roboto Mono"/>
                <a:sym typeface="Roboto Mono"/>
              </a:rPr>
              <a:t>BAD</a:t>
            </a:r>
            <a:endParaRPr b="1">
              <a:latin typeface="Roboto Mono"/>
              <a:ea typeface="Roboto Mono"/>
              <a:cs typeface="Roboto Mono"/>
              <a:sym typeface="Roboto Mono"/>
            </a:endParaRPr>
          </a:p>
        </p:txBody>
      </p:sp>
      <p:sp>
        <p:nvSpPr>
          <p:cNvPr id="113" name="Google Shape;113;p20"/>
          <p:cNvSpPr txBox="1"/>
          <p:nvPr>
            <p:ph idx="1" type="body"/>
          </p:nvPr>
        </p:nvSpPr>
        <p:spPr>
          <a:xfrm>
            <a:off x="311700" y="1152475"/>
            <a:ext cx="8520600" cy="3757500"/>
          </a:xfrm>
          <a:prstGeom prst="rect">
            <a:avLst/>
          </a:prstGeom>
        </p:spPr>
        <p:txBody>
          <a:bodyPr anchorCtr="0" anchor="t" bIns="91425" lIns="91425" spcFirstLastPara="1" rIns="91425" wrap="square" tIns="91425">
            <a:normAutofit fontScale="92500"/>
          </a:bodyPr>
          <a:lstStyle/>
          <a:p>
            <a:pPr indent="-334327" lvl="0" marL="457200" rtl="0" algn="l">
              <a:lnSpc>
                <a:spcPct val="200000"/>
              </a:lnSpc>
              <a:spcBef>
                <a:spcPts val="0"/>
              </a:spcBef>
              <a:spcAft>
                <a:spcPts val="0"/>
              </a:spcAft>
              <a:buSzPct val="100000"/>
              <a:buChar char="●"/>
            </a:pPr>
            <a:r>
              <a:rPr lang="en"/>
              <a:t>Coding structure</a:t>
            </a:r>
            <a:endParaRPr/>
          </a:p>
          <a:p>
            <a:pPr indent="-334327" lvl="0" marL="457200" rtl="0" algn="l">
              <a:lnSpc>
                <a:spcPct val="200000"/>
              </a:lnSpc>
              <a:spcBef>
                <a:spcPts val="0"/>
              </a:spcBef>
              <a:spcAft>
                <a:spcPts val="0"/>
              </a:spcAft>
              <a:buSzPct val="100000"/>
              <a:buChar char="●"/>
            </a:pPr>
            <a:r>
              <a:rPr lang="en"/>
              <a:t>Merge conflict</a:t>
            </a:r>
            <a:endParaRPr/>
          </a:p>
          <a:p>
            <a:pPr indent="-334327" lvl="0" marL="457200" rtl="0" algn="l">
              <a:lnSpc>
                <a:spcPct val="200000"/>
              </a:lnSpc>
              <a:spcBef>
                <a:spcPts val="0"/>
              </a:spcBef>
              <a:spcAft>
                <a:spcPts val="0"/>
              </a:spcAft>
              <a:buSzPct val="100000"/>
              <a:buChar char="●"/>
            </a:pPr>
            <a:r>
              <a:rPr lang="en"/>
              <a:t>Lot of trial and error to make the GUI look less cluttered and connect it to controllers</a:t>
            </a:r>
            <a:endParaRPr/>
          </a:p>
          <a:p>
            <a:pPr indent="-334327" lvl="0" marL="457200" rtl="0" algn="l">
              <a:lnSpc>
                <a:spcPct val="200000"/>
              </a:lnSpc>
              <a:spcBef>
                <a:spcPts val="0"/>
              </a:spcBef>
              <a:spcAft>
                <a:spcPts val="0"/>
              </a:spcAft>
              <a:buSzPct val="100000"/>
              <a:buChar char="●"/>
            </a:pPr>
            <a:r>
              <a:rPr lang="en"/>
              <a:t>Refactoring our old code to feedback standards</a:t>
            </a:r>
            <a:endParaRPr/>
          </a:p>
          <a:p>
            <a:pPr indent="-334327" lvl="0" marL="457200" rtl="0" algn="l">
              <a:lnSpc>
                <a:spcPct val="200000"/>
              </a:lnSpc>
              <a:spcBef>
                <a:spcPts val="0"/>
              </a:spcBef>
              <a:spcAft>
                <a:spcPts val="0"/>
              </a:spcAft>
              <a:buSzPct val="100000"/>
              <a:buChar char="●"/>
            </a:pPr>
            <a:r>
              <a:rPr lang="en"/>
              <a:t>Issues getting the bar graph to work</a:t>
            </a:r>
            <a:endParaRPr/>
          </a:p>
          <a:p>
            <a:pPr indent="-334327" lvl="0" marL="457200" rtl="0" algn="l">
              <a:lnSpc>
                <a:spcPct val="200000"/>
              </a:lnSpc>
              <a:spcBef>
                <a:spcPts val="0"/>
              </a:spcBef>
              <a:spcAft>
                <a:spcPts val="0"/>
              </a:spcAft>
              <a:buSzPct val="100000"/>
              <a:buChar char="●"/>
            </a:pPr>
            <a:r>
              <a:rPr lang="en"/>
              <a:t>Rushing to get Exercise implemented and working properly</a:t>
            </a:r>
            <a:endParaRPr/>
          </a:p>
          <a:p>
            <a:pPr indent="-334327" lvl="0" marL="457200" rtl="0" algn="l">
              <a:lnSpc>
                <a:spcPct val="200000"/>
              </a:lnSpc>
              <a:spcBef>
                <a:spcPts val="0"/>
              </a:spcBef>
              <a:spcAft>
                <a:spcPts val="0"/>
              </a:spcAft>
              <a:buSzPct val="100000"/>
              <a:buChar char="●"/>
            </a:pPr>
            <a:r>
              <a:rPr lang="en"/>
              <a:t>Thanksgiving break was more impactful than predicted</a:t>
            </a:r>
            <a:endParaRPr/>
          </a:p>
        </p:txBody>
      </p:sp>
      <p:pic>
        <p:nvPicPr>
          <p:cNvPr descr="a bald man with glasses and a beard is wearing a blue shirt and a tan jacket (Provided by Tenor)" id="114" name="Google Shape;114;p20"/>
          <p:cNvPicPr preferRelativeResize="0"/>
          <p:nvPr/>
        </p:nvPicPr>
        <p:blipFill>
          <a:blip r:embed="rId3">
            <a:alphaModFix/>
          </a:blip>
          <a:stretch>
            <a:fillRect/>
          </a:stretch>
        </p:blipFill>
        <p:spPr>
          <a:xfrm>
            <a:off x="6712850" y="2857500"/>
            <a:ext cx="1759400" cy="1759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Recap</a:t>
            </a:r>
            <a:endParaRPr/>
          </a:p>
        </p:txBody>
      </p:sp>
      <p:sp>
        <p:nvSpPr>
          <p:cNvPr id="120" name="Google Shape;120;p2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 System Design</a:t>
            </a:r>
            <a:endParaRPr/>
          </a:p>
          <a:p>
            <a:pPr indent="-342900" lvl="0" marL="914400" rtl="0" algn="l">
              <a:spcBef>
                <a:spcPts val="1200"/>
              </a:spcBef>
              <a:spcAft>
                <a:spcPts val="0"/>
              </a:spcAft>
              <a:buSzPts val="1800"/>
              <a:buChar char="●"/>
            </a:pPr>
            <a:r>
              <a:rPr lang="en"/>
              <a:t>Model</a:t>
            </a:r>
            <a:endParaRPr/>
          </a:p>
          <a:p>
            <a:pPr indent="-342900" lvl="0" marL="914400" rtl="0" algn="l">
              <a:spcBef>
                <a:spcPts val="0"/>
              </a:spcBef>
              <a:spcAft>
                <a:spcPts val="0"/>
              </a:spcAft>
              <a:buSzPts val="1800"/>
              <a:buChar char="●"/>
            </a:pPr>
            <a:r>
              <a:rPr lang="en"/>
              <a:t>Controller</a:t>
            </a:r>
            <a:endParaRPr/>
          </a:p>
          <a:p>
            <a:pPr indent="-342900" lvl="0" marL="914400" rtl="0" algn="l">
              <a:spcBef>
                <a:spcPts val="0"/>
              </a:spcBef>
              <a:spcAft>
                <a:spcPts val="0"/>
              </a:spcAft>
              <a:buSzPts val="1800"/>
              <a:buChar char="●"/>
            </a:pPr>
            <a:r>
              <a:rPr lang="en"/>
              <a:t>View</a:t>
            </a:r>
            <a:endParaRPr/>
          </a:p>
          <a:p>
            <a:pPr indent="0" lvl="0" marL="0" rtl="0" algn="l">
              <a:spcBef>
                <a:spcPts val="1200"/>
              </a:spcBef>
              <a:spcAft>
                <a:spcPts val="0"/>
              </a:spcAft>
              <a:buClr>
                <a:schemeClr val="dk1"/>
              </a:buClr>
              <a:buSzPts val="1100"/>
              <a:buFont typeface="Arial"/>
              <a:buNone/>
            </a:pPr>
            <a:r>
              <a:rPr lang="en"/>
              <a:t>- The Good</a:t>
            </a:r>
            <a:endParaRPr/>
          </a:p>
          <a:p>
            <a:pPr indent="0" lvl="0" marL="0" rtl="0" algn="l">
              <a:spcBef>
                <a:spcPts val="1200"/>
              </a:spcBef>
              <a:spcAft>
                <a:spcPts val="0"/>
              </a:spcAft>
              <a:buClr>
                <a:schemeClr val="dk1"/>
              </a:buClr>
              <a:buSzPts val="1100"/>
              <a:buFont typeface="Arial"/>
              <a:buNone/>
            </a:pPr>
            <a:r>
              <a:rPr lang="en"/>
              <a:t>- The Bad</a:t>
            </a:r>
            <a:endParaRPr/>
          </a:p>
          <a:p>
            <a:pPr indent="0" lvl="0" marL="0" rtl="0" algn="l">
              <a:spcBef>
                <a:spcPts val="1200"/>
              </a:spcBef>
              <a:spcAft>
                <a:spcPts val="1200"/>
              </a:spcAft>
              <a:buClr>
                <a:schemeClr val="dk1"/>
              </a:buClr>
              <a:buSzPts val="1100"/>
              <a:buFont typeface="Arial"/>
              <a:buNone/>
            </a:pPr>
            <a:r>
              <a:t/>
            </a:r>
            <a:endParaRPr/>
          </a:p>
        </p:txBody>
      </p:sp>
      <p:pic>
        <p:nvPicPr>
          <p:cNvPr descr="a man in a blue shirt is smiling with the words here 's the quick recap below him (Provided by Tenor)" id="121" name="Google Shape;121;p21"/>
          <p:cNvPicPr preferRelativeResize="0"/>
          <p:nvPr/>
        </p:nvPicPr>
        <p:blipFill>
          <a:blip r:embed="rId3">
            <a:alphaModFix/>
          </a:blip>
          <a:stretch>
            <a:fillRect/>
          </a:stretch>
        </p:blipFill>
        <p:spPr>
          <a:xfrm>
            <a:off x="3819975" y="455388"/>
            <a:ext cx="4232725" cy="4232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